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Vitor Cordeiro Lopes" userId="0f534ace0cbe9b65" providerId="LiveId" clId="{EED60719-587A-4464-B6B9-03A38D99ECDB}"/>
    <pc:docChg chg="undo custSel modSld">
      <pc:chgData name="João Vitor Cordeiro Lopes" userId="0f534ace0cbe9b65" providerId="LiveId" clId="{EED60719-587A-4464-B6B9-03A38D99ECDB}" dt="2024-11-12T15:55:16.703" v="76" actId="1076"/>
      <pc:docMkLst>
        <pc:docMk/>
      </pc:docMkLst>
      <pc:sldChg chg="modSp mod">
        <pc:chgData name="João Vitor Cordeiro Lopes" userId="0f534ace0cbe9b65" providerId="LiveId" clId="{EED60719-587A-4464-B6B9-03A38D99ECDB}" dt="2024-11-12T15:55:16.703" v="76" actId="1076"/>
        <pc:sldMkLst>
          <pc:docMk/>
          <pc:sldMk cId="0" sldId="257"/>
        </pc:sldMkLst>
        <pc:spChg chg="mod">
          <ac:chgData name="João Vitor Cordeiro Lopes" userId="0f534ace0cbe9b65" providerId="LiveId" clId="{EED60719-587A-4464-B6B9-03A38D99ECDB}" dt="2024-11-12T15:55:08.667" v="74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16.703" v="76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João Vitor Cordeiro Lopes" userId="0f534ace0cbe9b65" providerId="LiveId" clId="{EED60719-587A-4464-B6B9-03A38D99ECDB}" dt="2024-11-12T15:55:09.204" v="75" actId="1076"/>
          <ac:spMkLst>
            <pc:docMk/>
            <pc:sldMk cId="0" sldId="257"/>
            <ac:spMk id="17" creationId="{00000000-0000-0000-0000-000000000000}"/>
          </ac:spMkLst>
        </pc:sp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10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14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55:08.667" v="74" actId="1076"/>
          <ac:picMkLst>
            <pc:docMk/>
            <pc:sldMk cId="0" sldId="257"/>
            <ac:picMk id="16" creationId="{00000000-0000-0000-0000-000000000000}"/>
          </ac:picMkLst>
        </pc:picChg>
      </pc:sldChg>
      <pc:sldChg chg="modSp mod">
        <pc:chgData name="João Vitor Cordeiro Lopes" userId="0f534ace0cbe9b65" providerId="LiveId" clId="{EED60719-587A-4464-B6B9-03A38D99ECDB}" dt="2024-11-12T15:46:26.986" v="3" actId="20577"/>
        <pc:sldMkLst>
          <pc:docMk/>
          <pc:sldMk cId="0" sldId="259"/>
        </pc:sldMkLst>
        <pc:spChg chg="mod">
          <ac:chgData name="João Vitor Cordeiro Lopes" userId="0f534ace0cbe9b65" providerId="LiveId" clId="{EED60719-587A-4464-B6B9-03A38D99ECDB}" dt="2024-11-12T15:46:26.986" v="3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João Vitor Cordeiro Lopes" userId="0f534ace0cbe9b65" providerId="LiveId" clId="{EED60719-587A-4464-B6B9-03A38D99ECDB}" dt="2024-11-12T15:53:49.927" v="68" actId="948"/>
        <pc:sldMkLst>
          <pc:docMk/>
          <pc:sldMk cId="0" sldId="260"/>
        </pc:sldMkLst>
        <pc:spChg chg="mod">
          <ac:chgData name="João Vitor Cordeiro Lopes" userId="0f534ace0cbe9b65" providerId="LiveId" clId="{EED60719-587A-4464-B6B9-03A38D99ECDB}" dt="2024-11-12T15:53:49.927" v="68" actId="948"/>
          <ac:spMkLst>
            <pc:docMk/>
            <pc:sldMk cId="0" sldId="260"/>
            <ac:spMk id="7" creationId="{00000000-0000-0000-0000-000000000000}"/>
          </ac:spMkLst>
        </pc:spChg>
        <pc:picChg chg="mod">
          <ac:chgData name="João Vitor Cordeiro Lopes" userId="0f534ace0cbe9b65" providerId="LiveId" clId="{EED60719-587A-4464-B6B9-03A38D99ECDB}" dt="2024-11-12T15:49:40.878" v="54" actId="107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49:45.414" v="5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João Vitor Cordeiro Lopes" userId="0f534ace0cbe9b65" providerId="LiveId" clId="{EED60719-587A-4464-B6B9-03A38D99ECDB}" dt="2024-11-12T15:49:52.114" v="56" actId="1076"/>
          <ac:picMkLst>
            <pc:docMk/>
            <pc:sldMk cId="0" sldId="260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3310" y="2808496"/>
            <a:ext cx="13721379" cy="450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6946" y="2720102"/>
            <a:ext cx="17614107" cy="421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anacademy.org/computing/computer-programming" TargetMode="External"/><Relationship Id="rId2" Type="http://schemas.openxmlformats.org/officeDocument/2006/relationships/hyperlink" Target="http://www.geeksforgeek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dhat.com/sysadmin/memory-management-linux" TargetMode="External"/><Relationship Id="rId4" Type="http://schemas.openxmlformats.org/officeDocument/2006/relationships/hyperlink" Target="http://www.techopedia.com/definition/14862/fetch-decode-execute-cyc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1740"/>
              </a:lnSpc>
              <a:spcBef>
                <a:spcPts val="345"/>
              </a:spcBef>
            </a:pPr>
            <a:r>
              <a:rPr spc="70" dirty="0"/>
              <a:t>Como </a:t>
            </a:r>
            <a:r>
              <a:rPr dirty="0"/>
              <a:t>um </a:t>
            </a:r>
            <a:r>
              <a:rPr spc="50" dirty="0"/>
              <a:t>programa </a:t>
            </a:r>
            <a:r>
              <a:rPr spc="190" dirty="0"/>
              <a:t>é </a:t>
            </a:r>
            <a:r>
              <a:rPr spc="195" dirty="0"/>
              <a:t> </a:t>
            </a:r>
            <a:r>
              <a:rPr spc="40" dirty="0"/>
              <a:t>executado </a:t>
            </a:r>
            <a:r>
              <a:rPr spc="35" dirty="0"/>
              <a:t>internamente </a:t>
            </a:r>
            <a:r>
              <a:rPr spc="-2430" dirty="0"/>
              <a:t> </a:t>
            </a:r>
            <a:r>
              <a:rPr dirty="0"/>
              <a:t>no </a:t>
            </a:r>
            <a:r>
              <a:rPr spc="15" dirty="0"/>
              <a:t>computador?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946" y="1012862"/>
            <a:ext cx="72212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20" dirty="0">
                <a:solidFill>
                  <a:srgbClr val="FFBE40"/>
                </a:solidFill>
              </a:rPr>
              <a:t>REFERÊNCIAS</a:t>
            </a:r>
            <a:r>
              <a:rPr sz="3700" spc="180" dirty="0">
                <a:solidFill>
                  <a:srgbClr val="FFBE40"/>
                </a:solidFill>
              </a:rPr>
              <a:t> </a:t>
            </a:r>
            <a:r>
              <a:rPr sz="3700" spc="120" dirty="0">
                <a:solidFill>
                  <a:srgbClr val="FFBE40"/>
                </a:solidFill>
              </a:rPr>
              <a:t>BIBLIOGRÁFICAS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901750" y="3200234"/>
            <a:ext cx="4784725" cy="28575"/>
          </a:xfrm>
          <a:custGeom>
            <a:avLst/>
            <a:gdLst/>
            <a:ahLst/>
            <a:cxnLst/>
            <a:rect l="l" t="t" r="r" b="b"/>
            <a:pathLst>
              <a:path w="4784725" h="28575">
                <a:moveTo>
                  <a:pt x="4784712" y="0"/>
                </a:moveTo>
                <a:lnTo>
                  <a:pt x="3356876" y="0"/>
                </a:lnTo>
                <a:lnTo>
                  <a:pt x="1885315" y="0"/>
                </a:lnTo>
                <a:lnTo>
                  <a:pt x="0" y="0"/>
                </a:lnTo>
                <a:lnTo>
                  <a:pt x="0" y="28575"/>
                </a:lnTo>
                <a:lnTo>
                  <a:pt x="1885315" y="28575"/>
                </a:lnTo>
                <a:lnTo>
                  <a:pt x="3356876" y="28575"/>
                </a:lnTo>
                <a:lnTo>
                  <a:pt x="4784712" y="28575"/>
                </a:lnTo>
                <a:lnTo>
                  <a:pt x="4784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9646" y="3724107"/>
            <a:ext cx="11311255" cy="28575"/>
          </a:xfrm>
          <a:custGeom>
            <a:avLst/>
            <a:gdLst/>
            <a:ahLst/>
            <a:cxnLst/>
            <a:rect l="l" t="t" r="r" b="b"/>
            <a:pathLst>
              <a:path w="11311255" h="28575">
                <a:moveTo>
                  <a:pt x="442517" y="28448"/>
                </a:moveTo>
                <a:lnTo>
                  <a:pt x="0" y="28448"/>
                </a:lnTo>
                <a:lnTo>
                  <a:pt x="0" y="0"/>
                </a:lnTo>
                <a:lnTo>
                  <a:pt x="442517" y="0"/>
                </a:lnTo>
                <a:lnTo>
                  <a:pt x="442517" y="28448"/>
                </a:lnTo>
                <a:close/>
              </a:path>
              <a:path w="11311255" h="28575">
                <a:moveTo>
                  <a:pt x="552112" y="28448"/>
                </a:moveTo>
                <a:lnTo>
                  <a:pt x="442517" y="28448"/>
                </a:lnTo>
                <a:lnTo>
                  <a:pt x="442517" y="0"/>
                </a:lnTo>
                <a:lnTo>
                  <a:pt x="552112" y="0"/>
                </a:lnTo>
                <a:lnTo>
                  <a:pt x="552112" y="28448"/>
                </a:lnTo>
                <a:close/>
              </a:path>
              <a:path w="11311255" h="28575">
                <a:moveTo>
                  <a:pt x="4512009" y="28448"/>
                </a:moveTo>
                <a:lnTo>
                  <a:pt x="552112" y="28448"/>
                </a:lnTo>
                <a:lnTo>
                  <a:pt x="552112" y="0"/>
                </a:lnTo>
                <a:lnTo>
                  <a:pt x="4512009" y="0"/>
                </a:lnTo>
                <a:lnTo>
                  <a:pt x="4512009" y="28448"/>
                </a:lnTo>
                <a:close/>
              </a:path>
              <a:path w="11311255" h="28575">
                <a:moveTo>
                  <a:pt x="5222800" y="28448"/>
                </a:moveTo>
                <a:lnTo>
                  <a:pt x="4512009" y="28448"/>
                </a:lnTo>
                <a:lnTo>
                  <a:pt x="4512009" y="0"/>
                </a:lnTo>
                <a:lnTo>
                  <a:pt x="5222800" y="0"/>
                </a:lnTo>
                <a:lnTo>
                  <a:pt x="5222800" y="28448"/>
                </a:lnTo>
                <a:close/>
              </a:path>
              <a:path w="11311255" h="28575">
                <a:moveTo>
                  <a:pt x="6207452" y="28448"/>
                </a:moveTo>
                <a:lnTo>
                  <a:pt x="5222800" y="28448"/>
                </a:lnTo>
                <a:lnTo>
                  <a:pt x="5222800" y="0"/>
                </a:lnTo>
                <a:lnTo>
                  <a:pt x="6207452" y="0"/>
                </a:lnTo>
                <a:lnTo>
                  <a:pt x="6207452" y="28448"/>
                </a:lnTo>
                <a:close/>
              </a:path>
              <a:path w="11311255" h="28575">
                <a:moveTo>
                  <a:pt x="6942832" y="28448"/>
                </a:moveTo>
                <a:lnTo>
                  <a:pt x="6207452" y="28448"/>
                </a:lnTo>
                <a:lnTo>
                  <a:pt x="6207452" y="0"/>
                </a:lnTo>
                <a:lnTo>
                  <a:pt x="6942832" y="0"/>
                </a:lnTo>
                <a:lnTo>
                  <a:pt x="6942832" y="28448"/>
                </a:lnTo>
                <a:close/>
              </a:path>
              <a:path w="11311255" h="28575">
                <a:moveTo>
                  <a:pt x="7176654" y="28448"/>
                </a:moveTo>
                <a:lnTo>
                  <a:pt x="6942832" y="28448"/>
                </a:lnTo>
                <a:lnTo>
                  <a:pt x="6942832" y="0"/>
                </a:lnTo>
                <a:lnTo>
                  <a:pt x="7176654" y="0"/>
                </a:lnTo>
                <a:lnTo>
                  <a:pt x="7176654" y="28448"/>
                </a:lnTo>
                <a:close/>
              </a:path>
              <a:path w="11311255" h="28575">
                <a:moveTo>
                  <a:pt x="8051711" y="28448"/>
                </a:moveTo>
                <a:lnTo>
                  <a:pt x="7176654" y="28448"/>
                </a:lnTo>
                <a:lnTo>
                  <a:pt x="7176654" y="0"/>
                </a:lnTo>
                <a:lnTo>
                  <a:pt x="8051711" y="0"/>
                </a:lnTo>
                <a:lnTo>
                  <a:pt x="8051711" y="28448"/>
                </a:lnTo>
                <a:close/>
              </a:path>
              <a:path w="11311255" h="28575">
                <a:moveTo>
                  <a:pt x="8161306" y="28448"/>
                </a:moveTo>
                <a:lnTo>
                  <a:pt x="8051711" y="28448"/>
                </a:lnTo>
                <a:lnTo>
                  <a:pt x="8051711" y="0"/>
                </a:lnTo>
                <a:lnTo>
                  <a:pt x="8161306" y="0"/>
                </a:lnTo>
                <a:lnTo>
                  <a:pt x="8161306" y="28448"/>
                </a:lnTo>
                <a:close/>
              </a:path>
              <a:path w="11311255" h="28575">
                <a:moveTo>
                  <a:pt x="9026611" y="28448"/>
                </a:moveTo>
                <a:lnTo>
                  <a:pt x="8161306" y="28448"/>
                </a:lnTo>
                <a:lnTo>
                  <a:pt x="8161306" y="0"/>
                </a:lnTo>
                <a:lnTo>
                  <a:pt x="9026611" y="0"/>
                </a:lnTo>
                <a:lnTo>
                  <a:pt x="9026611" y="28448"/>
                </a:lnTo>
                <a:close/>
              </a:path>
              <a:path w="11311255" h="28575">
                <a:moveTo>
                  <a:pt x="9136206" y="28448"/>
                </a:moveTo>
                <a:lnTo>
                  <a:pt x="9026611" y="28448"/>
                </a:lnTo>
                <a:lnTo>
                  <a:pt x="9026611" y="0"/>
                </a:lnTo>
                <a:lnTo>
                  <a:pt x="9136206" y="0"/>
                </a:lnTo>
                <a:lnTo>
                  <a:pt x="9136206" y="28448"/>
                </a:lnTo>
                <a:close/>
              </a:path>
              <a:path w="11311255" h="28575">
                <a:moveTo>
                  <a:pt x="9583355" y="28448"/>
                </a:moveTo>
                <a:lnTo>
                  <a:pt x="9136206" y="28448"/>
                </a:lnTo>
                <a:lnTo>
                  <a:pt x="9136206" y="0"/>
                </a:lnTo>
                <a:lnTo>
                  <a:pt x="9583355" y="0"/>
                </a:lnTo>
                <a:lnTo>
                  <a:pt x="9583355" y="28448"/>
                </a:lnTo>
                <a:close/>
              </a:path>
              <a:path w="11311255" h="28575">
                <a:moveTo>
                  <a:pt x="9817178" y="28448"/>
                </a:moveTo>
                <a:lnTo>
                  <a:pt x="9583355" y="28448"/>
                </a:lnTo>
                <a:lnTo>
                  <a:pt x="9583355" y="0"/>
                </a:lnTo>
                <a:lnTo>
                  <a:pt x="9817178" y="0"/>
                </a:lnTo>
                <a:lnTo>
                  <a:pt x="9817178" y="28448"/>
                </a:lnTo>
                <a:close/>
              </a:path>
              <a:path w="11311255" h="28575">
                <a:moveTo>
                  <a:pt x="9817178" y="27559"/>
                </a:moveTo>
                <a:lnTo>
                  <a:pt x="9817178" y="0"/>
                </a:lnTo>
                <a:lnTo>
                  <a:pt x="11089564" y="0"/>
                </a:lnTo>
                <a:lnTo>
                  <a:pt x="11089564" y="22479"/>
                </a:lnTo>
                <a:lnTo>
                  <a:pt x="9817178" y="27559"/>
                </a:lnTo>
                <a:close/>
              </a:path>
              <a:path w="11311255" h="28575">
                <a:moveTo>
                  <a:pt x="11311234" y="28448"/>
                </a:moveTo>
                <a:lnTo>
                  <a:pt x="9817178" y="28448"/>
                </a:lnTo>
                <a:lnTo>
                  <a:pt x="9817178" y="27559"/>
                </a:lnTo>
                <a:lnTo>
                  <a:pt x="11089564" y="22479"/>
                </a:lnTo>
                <a:lnTo>
                  <a:pt x="11089564" y="0"/>
                </a:lnTo>
                <a:lnTo>
                  <a:pt x="11311234" y="0"/>
                </a:lnTo>
                <a:lnTo>
                  <a:pt x="11311234" y="28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1750" y="4247984"/>
            <a:ext cx="14892019" cy="28575"/>
          </a:xfrm>
          <a:custGeom>
            <a:avLst/>
            <a:gdLst/>
            <a:ahLst/>
            <a:cxnLst/>
            <a:rect l="l" t="t" r="r" b="b"/>
            <a:pathLst>
              <a:path w="14892019" h="28575">
                <a:moveTo>
                  <a:pt x="14891931" y="0"/>
                </a:moveTo>
                <a:lnTo>
                  <a:pt x="14891931" y="0"/>
                </a:lnTo>
                <a:lnTo>
                  <a:pt x="0" y="0"/>
                </a:lnTo>
                <a:lnTo>
                  <a:pt x="0" y="28575"/>
                </a:lnTo>
                <a:lnTo>
                  <a:pt x="14891931" y="28575"/>
                </a:lnTo>
                <a:lnTo>
                  <a:pt x="148919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1750" y="4771859"/>
            <a:ext cx="3903979" cy="28575"/>
          </a:xfrm>
          <a:custGeom>
            <a:avLst/>
            <a:gdLst/>
            <a:ahLst/>
            <a:cxnLst/>
            <a:rect l="l" t="t" r="r" b="b"/>
            <a:pathLst>
              <a:path w="3903979" h="28575">
                <a:moveTo>
                  <a:pt x="3903357" y="0"/>
                </a:moveTo>
                <a:lnTo>
                  <a:pt x="3420834" y="0"/>
                </a:lnTo>
                <a:lnTo>
                  <a:pt x="2054313" y="0"/>
                </a:lnTo>
                <a:lnTo>
                  <a:pt x="0" y="0"/>
                </a:lnTo>
                <a:lnTo>
                  <a:pt x="0" y="28575"/>
                </a:lnTo>
                <a:lnTo>
                  <a:pt x="2054313" y="28575"/>
                </a:lnTo>
                <a:lnTo>
                  <a:pt x="3420834" y="28575"/>
                </a:lnTo>
                <a:lnTo>
                  <a:pt x="3903357" y="28575"/>
                </a:lnTo>
                <a:lnTo>
                  <a:pt x="390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750" y="5295734"/>
            <a:ext cx="7356475" cy="28575"/>
          </a:xfrm>
          <a:custGeom>
            <a:avLst/>
            <a:gdLst/>
            <a:ahLst/>
            <a:cxnLst/>
            <a:rect l="l" t="t" r="r" b="b"/>
            <a:pathLst>
              <a:path w="7356475" h="28575">
                <a:moveTo>
                  <a:pt x="7355865" y="0"/>
                </a:moveTo>
                <a:lnTo>
                  <a:pt x="1552473" y="0"/>
                </a:lnTo>
                <a:lnTo>
                  <a:pt x="0" y="0"/>
                </a:lnTo>
                <a:lnTo>
                  <a:pt x="0" y="28575"/>
                </a:lnTo>
                <a:lnTo>
                  <a:pt x="1552473" y="28575"/>
                </a:lnTo>
                <a:lnTo>
                  <a:pt x="7355865" y="28575"/>
                </a:lnTo>
                <a:lnTo>
                  <a:pt x="7355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1750" y="5819609"/>
            <a:ext cx="12061825" cy="28575"/>
          </a:xfrm>
          <a:custGeom>
            <a:avLst/>
            <a:gdLst/>
            <a:ahLst/>
            <a:cxnLst/>
            <a:rect l="l" t="t" r="r" b="b"/>
            <a:pathLst>
              <a:path w="12061825" h="28575">
                <a:moveTo>
                  <a:pt x="12061368" y="0"/>
                </a:moveTo>
                <a:lnTo>
                  <a:pt x="11527625" y="0"/>
                </a:lnTo>
                <a:lnTo>
                  <a:pt x="2703004" y="0"/>
                </a:lnTo>
                <a:lnTo>
                  <a:pt x="0" y="0"/>
                </a:lnTo>
                <a:lnTo>
                  <a:pt x="0" y="28575"/>
                </a:lnTo>
                <a:lnTo>
                  <a:pt x="2703004" y="28575"/>
                </a:lnTo>
                <a:lnTo>
                  <a:pt x="11527625" y="28575"/>
                </a:lnTo>
                <a:lnTo>
                  <a:pt x="12061368" y="28575"/>
                </a:lnTo>
                <a:lnTo>
                  <a:pt x="12061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1750" y="6343484"/>
            <a:ext cx="11466195" cy="28575"/>
          </a:xfrm>
          <a:custGeom>
            <a:avLst/>
            <a:gdLst/>
            <a:ahLst/>
            <a:cxnLst/>
            <a:rect l="l" t="t" r="r" b="b"/>
            <a:pathLst>
              <a:path w="11466195" h="28575">
                <a:moveTo>
                  <a:pt x="11465611" y="0"/>
                </a:moveTo>
                <a:lnTo>
                  <a:pt x="11465611" y="0"/>
                </a:lnTo>
                <a:lnTo>
                  <a:pt x="0" y="0"/>
                </a:lnTo>
                <a:lnTo>
                  <a:pt x="0" y="28575"/>
                </a:lnTo>
                <a:lnTo>
                  <a:pt x="11465611" y="28575"/>
                </a:lnTo>
                <a:lnTo>
                  <a:pt x="114656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1750" y="6867359"/>
            <a:ext cx="10111105" cy="28575"/>
          </a:xfrm>
          <a:custGeom>
            <a:avLst/>
            <a:gdLst/>
            <a:ahLst/>
            <a:cxnLst/>
            <a:rect l="l" t="t" r="r" b="b"/>
            <a:pathLst>
              <a:path w="10111105" h="28575">
                <a:moveTo>
                  <a:pt x="10110686" y="0"/>
                </a:moveTo>
                <a:lnTo>
                  <a:pt x="8169821" y="0"/>
                </a:lnTo>
                <a:lnTo>
                  <a:pt x="6847560" y="0"/>
                </a:lnTo>
                <a:lnTo>
                  <a:pt x="4065498" y="0"/>
                </a:lnTo>
                <a:lnTo>
                  <a:pt x="0" y="0"/>
                </a:lnTo>
                <a:lnTo>
                  <a:pt x="0" y="28575"/>
                </a:lnTo>
                <a:lnTo>
                  <a:pt x="4065498" y="28575"/>
                </a:lnTo>
                <a:lnTo>
                  <a:pt x="6847560" y="28575"/>
                </a:lnTo>
                <a:lnTo>
                  <a:pt x="8169821" y="28575"/>
                </a:lnTo>
                <a:lnTo>
                  <a:pt x="10110686" y="28575"/>
                </a:lnTo>
                <a:lnTo>
                  <a:pt x="101106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946" y="2720102"/>
            <a:ext cx="15469869" cy="421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37660">
              <a:lnSpc>
                <a:spcPct val="116500"/>
              </a:lnSpc>
              <a:spcBef>
                <a:spcPts val="95"/>
              </a:spcBef>
            </a:pPr>
            <a:r>
              <a:rPr sz="295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www.geeksforgeeks.org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https://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www.khanacademy.org/computing/computer-programming</a:t>
            </a:r>
            <a:endParaRPr sz="295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</a:pPr>
            <a:r>
              <a:rPr sz="295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ps://developer.mozilla.org/en-US/docs/Learn/JavaScript/First_steps/What_is_JavaScript </a:t>
            </a:r>
            <a:r>
              <a:rPr sz="2950" spc="-7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ps://csfieldguide.org.nz</a:t>
            </a:r>
            <a:endParaRPr sz="2950">
              <a:latin typeface="Roboto"/>
              <a:cs typeface="Roboto"/>
            </a:endParaRPr>
          </a:p>
          <a:p>
            <a:pPr marL="12700" marR="2835275">
              <a:lnSpc>
                <a:spcPct val="116500"/>
              </a:lnSpc>
            </a:pPr>
            <a:r>
              <a:rPr sz="295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ps://computer.howstuffworks.com/ram.htm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  <a:hlinkClick r:id="rId4"/>
              </a:rPr>
              <a:t>www.techopedia.com/definition/14862/fetch-decode-execute-cycle </a:t>
            </a:r>
            <a:r>
              <a:rPr sz="2950" spc="-7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50" dirty="0">
                <a:solidFill>
                  <a:srgbClr val="FFFFFF"/>
                </a:solidFill>
                <a:latin typeface="Roboto"/>
                <a:cs typeface="Roboto"/>
              </a:rPr>
              <a:t>ps://developer.ibm.com/articles/l-system-calls-and-library-wrappers/ </a:t>
            </a:r>
            <a:r>
              <a:rPr sz="295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sz="2950" spc="-35" dirty="0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sz="2950" spc="-35" dirty="0">
                <a:solidFill>
                  <a:srgbClr val="FFFFFF"/>
                </a:solidFill>
                <a:latin typeface="Roboto"/>
                <a:cs typeface="Roboto"/>
                <a:hlinkClick r:id="rId5"/>
              </a:rPr>
              <a:t>www.redhat.com/sysadmin/memory-management-linux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6886" y="1651459"/>
            <a:ext cx="5485130" cy="614552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259"/>
              </a:spcBef>
            </a:pPr>
            <a:r>
              <a:rPr sz="6650" spc="30" dirty="0"/>
              <a:t>O</a:t>
            </a:r>
            <a:r>
              <a:rPr sz="6650" spc="-40" dirty="0"/>
              <a:t> </a:t>
            </a:r>
            <a:r>
              <a:rPr sz="6650" spc="35" dirty="0"/>
              <a:t>processo</a:t>
            </a:r>
            <a:r>
              <a:rPr sz="6650" spc="-35" dirty="0"/>
              <a:t> </a:t>
            </a:r>
            <a:r>
              <a:rPr sz="6650" spc="65" dirty="0"/>
              <a:t>de </a:t>
            </a:r>
            <a:r>
              <a:rPr sz="6650" spc="-1639" dirty="0"/>
              <a:t> </a:t>
            </a:r>
            <a:r>
              <a:rPr sz="6650" spc="40" dirty="0"/>
              <a:t>execução </a:t>
            </a:r>
            <a:r>
              <a:rPr sz="6650" spc="65" dirty="0"/>
              <a:t>de </a:t>
            </a:r>
            <a:r>
              <a:rPr sz="6650" dirty="0"/>
              <a:t>um </a:t>
            </a:r>
            <a:r>
              <a:rPr sz="6650" spc="30" dirty="0"/>
              <a:t>programa </a:t>
            </a:r>
            <a:r>
              <a:rPr sz="6650" spc="35" dirty="0"/>
              <a:t> </a:t>
            </a:r>
            <a:r>
              <a:rPr sz="6650" spc="30" dirty="0"/>
              <a:t>pelo </a:t>
            </a:r>
            <a:r>
              <a:rPr sz="6650" spc="35" dirty="0"/>
              <a:t> </a:t>
            </a:r>
            <a:r>
              <a:rPr sz="6650" spc="10" dirty="0"/>
              <a:t>computador</a:t>
            </a:r>
            <a:endParaRPr sz="66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1801671"/>
            <a:ext cx="172810" cy="1728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45867" y="1697639"/>
            <a:ext cx="395859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1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Roboto"/>
                <a:cs typeface="Roboto"/>
              </a:rPr>
              <a:t>Ciclo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50" spc="-15" dirty="0">
                <a:solidFill>
                  <a:srgbClr val="FFFFFF"/>
                </a:solidFill>
                <a:latin typeface="Roboto"/>
                <a:cs typeface="Roboto"/>
              </a:rPr>
              <a:t>Vida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2150" spc="-20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sz="2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endParaRPr sz="215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2716071"/>
            <a:ext cx="172810" cy="17280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45867" y="2597752"/>
            <a:ext cx="2597150" cy="364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6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00" dirty="0">
                <a:solidFill>
                  <a:srgbClr val="FFFFFF"/>
                </a:solidFill>
                <a:latin typeface="Roboto"/>
                <a:cs typeface="Roboto"/>
              </a:rPr>
              <a:t>Criação</a:t>
            </a:r>
            <a:r>
              <a:rPr sz="22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22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endParaRPr sz="22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3637014"/>
            <a:ext cx="172810" cy="172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45867" y="3504407"/>
            <a:ext cx="388175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4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Compilação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 Interpretação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4551413"/>
            <a:ext cx="172810" cy="1728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45867" y="4418807"/>
            <a:ext cx="554291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Roboto"/>
                <a:cs typeface="Roboto"/>
              </a:rPr>
              <a:t>Carregamento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5484863"/>
            <a:ext cx="172810" cy="1728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45867" y="5352257"/>
            <a:ext cx="45637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4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 Execução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sz="23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Roboto"/>
                <a:cs typeface="Roboto"/>
              </a:rPr>
              <a:t>pela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6399263"/>
            <a:ext cx="172810" cy="1728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145867" y="6266657"/>
            <a:ext cx="6677659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4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Interação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com o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8153" y="7312393"/>
            <a:ext cx="172810" cy="17281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145867" y="7179787"/>
            <a:ext cx="53835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Roboto"/>
                <a:cs typeface="Roboto"/>
              </a:rPr>
              <a:t>Encerramento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2758" y="0"/>
            <a:ext cx="10725241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83083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5" dirty="0">
                <a:solidFill>
                  <a:srgbClr val="FFBE40"/>
                </a:solidFill>
              </a:rPr>
              <a:t>O</a:t>
            </a:r>
            <a:r>
              <a:rPr sz="3700" spc="204" dirty="0">
                <a:solidFill>
                  <a:srgbClr val="FFBE40"/>
                </a:solidFill>
              </a:rPr>
              <a:t> </a:t>
            </a:r>
            <a:r>
              <a:rPr sz="3700" spc="100" dirty="0">
                <a:solidFill>
                  <a:srgbClr val="FFBE40"/>
                </a:solidFill>
              </a:rPr>
              <a:t>CICLO</a:t>
            </a:r>
            <a:r>
              <a:rPr sz="3700" spc="210" dirty="0">
                <a:solidFill>
                  <a:srgbClr val="FFBE40"/>
                </a:solidFill>
              </a:rPr>
              <a:t> </a:t>
            </a:r>
            <a:r>
              <a:rPr sz="3700" spc="45" dirty="0">
                <a:solidFill>
                  <a:srgbClr val="FFBE40"/>
                </a:solidFill>
              </a:rPr>
              <a:t>DE</a:t>
            </a:r>
            <a:r>
              <a:rPr sz="3700" spc="210" dirty="0">
                <a:solidFill>
                  <a:srgbClr val="FFBE40"/>
                </a:solidFill>
              </a:rPr>
              <a:t> </a:t>
            </a:r>
            <a:r>
              <a:rPr sz="3700" spc="120" dirty="0">
                <a:solidFill>
                  <a:srgbClr val="FFBE40"/>
                </a:solidFill>
              </a:rPr>
              <a:t>VIDA</a:t>
            </a:r>
            <a:r>
              <a:rPr sz="3700" spc="210" dirty="0">
                <a:solidFill>
                  <a:srgbClr val="FFBE40"/>
                </a:solidFill>
              </a:rPr>
              <a:t> </a:t>
            </a:r>
            <a:r>
              <a:rPr sz="3700" spc="45" dirty="0">
                <a:solidFill>
                  <a:srgbClr val="FFBE40"/>
                </a:solidFill>
              </a:rPr>
              <a:t>DE</a:t>
            </a:r>
            <a:r>
              <a:rPr sz="3700" spc="210" dirty="0">
                <a:solidFill>
                  <a:srgbClr val="FFBE40"/>
                </a:solidFill>
              </a:rPr>
              <a:t> </a:t>
            </a:r>
            <a:r>
              <a:rPr sz="3700" spc="10" dirty="0">
                <a:solidFill>
                  <a:srgbClr val="FFBE40"/>
                </a:solidFill>
              </a:rPr>
              <a:t>UM</a:t>
            </a:r>
            <a:r>
              <a:rPr sz="3700" spc="210" dirty="0">
                <a:solidFill>
                  <a:srgbClr val="FFBE40"/>
                </a:solidFill>
              </a:rPr>
              <a:t> </a:t>
            </a:r>
            <a:r>
              <a:rPr sz="3700" spc="145" dirty="0">
                <a:solidFill>
                  <a:srgbClr val="FFBE40"/>
                </a:solidFill>
              </a:rPr>
              <a:t>PROGRAMA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3223937"/>
            <a:ext cx="8383905" cy="46380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3250" spc="-25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programa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um </a:t>
            </a: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conjunto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1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instruções</a:t>
            </a:r>
            <a:endParaRPr sz="3250">
              <a:latin typeface="Roboto"/>
              <a:cs typeface="Roboto"/>
            </a:endParaRPr>
          </a:p>
          <a:p>
            <a:pPr marL="12700" marR="5080">
              <a:lnSpc>
                <a:spcPct val="116399"/>
              </a:lnSpc>
            </a:pP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escritas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30" dirty="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uma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linguagem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1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programação, </a:t>
            </a:r>
            <a:r>
              <a:rPr sz="3250" spc="-7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que precisam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ser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executadas </a:t>
            </a:r>
            <a:r>
              <a:rPr sz="3250" spc="30" dirty="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uma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máquina.</a:t>
            </a:r>
            <a:endParaRPr sz="32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Roboto"/>
              <a:cs typeface="Roboto"/>
            </a:endParaRPr>
          </a:p>
          <a:p>
            <a:pPr marL="12700" marR="231140">
              <a:lnSpc>
                <a:spcPct val="116399"/>
              </a:lnSpc>
            </a:pP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seu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ciclo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1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5" dirty="0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desenvolvimento, </a:t>
            </a:r>
            <a:r>
              <a:rPr sz="3250" spc="-7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tradução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(compilação/interpretação),</a:t>
            </a:r>
            <a:endParaRPr sz="32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250" spc="5" dirty="0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encerramento.</a:t>
            </a:r>
            <a:endParaRPr sz="32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786" y="0"/>
            <a:ext cx="9999213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514945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50" dirty="0">
                <a:solidFill>
                  <a:srgbClr val="FFBE40"/>
                </a:solidFill>
              </a:rPr>
              <a:t>CRIAÇÃO</a:t>
            </a:r>
            <a:r>
              <a:rPr sz="3700" spc="185" dirty="0">
                <a:solidFill>
                  <a:srgbClr val="FFBE40"/>
                </a:solidFill>
              </a:rPr>
              <a:t> </a:t>
            </a:r>
            <a:r>
              <a:rPr sz="3700" spc="35" dirty="0">
                <a:solidFill>
                  <a:srgbClr val="FFBE40"/>
                </a:solidFill>
              </a:rPr>
              <a:t>DO</a:t>
            </a:r>
            <a:r>
              <a:rPr lang="pt-BR" sz="3700" spc="35" dirty="0">
                <a:solidFill>
                  <a:srgbClr val="FFBE40"/>
                </a:solidFill>
              </a:rPr>
              <a:t> </a:t>
            </a:r>
            <a:r>
              <a:rPr sz="3700" spc="105" dirty="0">
                <a:solidFill>
                  <a:srgbClr val="FFBE40"/>
                </a:solidFill>
              </a:rPr>
              <a:t>CÓDIGO</a:t>
            </a:r>
            <a:r>
              <a:rPr lang="pt-BR" sz="3700" spc="105" dirty="0">
                <a:solidFill>
                  <a:srgbClr val="FFBE40"/>
                </a:solidFill>
              </a:rPr>
              <a:t> </a:t>
            </a:r>
            <a:endParaRPr sz="3700" dirty="0"/>
          </a:p>
        </p:txBody>
      </p:sp>
      <p:sp>
        <p:nvSpPr>
          <p:cNvPr id="4" name="object 4"/>
          <p:cNvSpPr txBox="1"/>
          <p:nvPr/>
        </p:nvSpPr>
        <p:spPr>
          <a:xfrm>
            <a:off x="336946" y="3223937"/>
            <a:ext cx="7654290" cy="463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9385">
              <a:lnSpc>
                <a:spcPct val="116399"/>
              </a:lnSpc>
              <a:spcBef>
                <a:spcPts val="95"/>
              </a:spcBef>
            </a:pP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Linguagens </a:t>
            </a:r>
            <a:r>
              <a:rPr sz="3250" spc="15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alto </a:t>
            </a:r>
            <a:r>
              <a:rPr sz="3250" spc="-20" dirty="0">
                <a:solidFill>
                  <a:srgbClr val="FFFFFF"/>
                </a:solidFill>
                <a:latin typeface="Roboto"/>
                <a:cs typeface="Roboto"/>
              </a:rPr>
              <a:t>nível </a:t>
            </a:r>
            <a:r>
              <a:rPr sz="3250" spc="20" dirty="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C,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Java,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3250" spc="-7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30" dirty="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usadas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facilitar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20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3250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desenvolvimento 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humano.</a:t>
            </a:r>
            <a:endParaRPr sz="32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Roboto"/>
              <a:cs typeface="Roboto"/>
            </a:endParaRPr>
          </a:p>
          <a:p>
            <a:pPr marL="12700" marR="5080">
              <a:lnSpc>
                <a:spcPct val="116399"/>
              </a:lnSpc>
            </a:pPr>
            <a:r>
              <a:rPr sz="3250" spc="8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conversão </a:t>
            </a:r>
            <a:r>
              <a:rPr sz="3250" spc="10" dirty="0">
                <a:solidFill>
                  <a:srgbClr val="FFFFFF"/>
                </a:solidFill>
                <a:latin typeface="Roboto"/>
                <a:cs typeface="Roboto"/>
              </a:rPr>
              <a:t>do </a:t>
            </a:r>
            <a:r>
              <a:rPr sz="3250" spc="-40" dirty="0">
                <a:solidFill>
                  <a:srgbClr val="FFFFFF"/>
                </a:solidFill>
                <a:latin typeface="Roboto"/>
                <a:cs typeface="Roboto"/>
              </a:rPr>
              <a:t>código-fonte 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para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 linguagem </a:t>
            </a:r>
            <a:r>
              <a:rPr sz="3250" spc="1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necessária, pois </a:t>
            </a:r>
            <a:r>
              <a:rPr sz="3250" spc="-7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sz="3250" spc="5" dirty="0">
                <a:solidFill>
                  <a:srgbClr val="FFFFFF"/>
                </a:solidFill>
                <a:latin typeface="Roboto"/>
                <a:cs typeface="Roboto"/>
              </a:rPr>
              <a:t>só </a:t>
            </a:r>
            <a:r>
              <a:rPr sz="3250" dirty="0">
                <a:solidFill>
                  <a:srgbClr val="FFFFFF"/>
                </a:solidFill>
                <a:latin typeface="Roboto"/>
                <a:cs typeface="Roboto"/>
              </a:rPr>
              <a:t>entende </a:t>
            </a:r>
            <a:r>
              <a:rPr sz="3250" spc="-10" dirty="0">
                <a:solidFill>
                  <a:srgbClr val="FFFFFF"/>
                </a:solidFill>
                <a:latin typeface="Roboto"/>
                <a:cs typeface="Roboto"/>
              </a:rPr>
              <a:t>instruções </a:t>
            </a:r>
            <a:r>
              <a:rPr sz="3250" spc="30" dirty="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sz="3250" spc="5" dirty="0">
                <a:solidFill>
                  <a:srgbClr val="FFFFFF"/>
                </a:solidFill>
                <a:latin typeface="Roboto"/>
                <a:cs typeface="Roboto"/>
              </a:rPr>
              <a:t>código </a:t>
            </a:r>
            <a:r>
              <a:rPr sz="32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250" spc="-15" dirty="0">
                <a:solidFill>
                  <a:srgbClr val="FFFFFF"/>
                </a:solidFill>
                <a:latin typeface="Roboto"/>
                <a:cs typeface="Roboto"/>
              </a:rPr>
              <a:t>binário.</a:t>
            </a:r>
            <a:endParaRPr sz="32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8022" y="0"/>
            <a:ext cx="10179977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678" y="974756"/>
            <a:ext cx="76238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40" dirty="0">
                <a:solidFill>
                  <a:srgbClr val="FFBE40"/>
                </a:solidFill>
              </a:rPr>
              <a:t>COMPILAÇÃO</a:t>
            </a:r>
            <a:r>
              <a:rPr sz="3700" spc="204" dirty="0">
                <a:solidFill>
                  <a:srgbClr val="FFBE40"/>
                </a:solidFill>
              </a:rPr>
              <a:t> </a:t>
            </a:r>
            <a:r>
              <a:rPr sz="3700" spc="20" dirty="0">
                <a:solidFill>
                  <a:srgbClr val="FFBE40"/>
                </a:solidFill>
              </a:rPr>
              <a:t>E</a:t>
            </a:r>
            <a:r>
              <a:rPr sz="3700" spc="204" dirty="0">
                <a:solidFill>
                  <a:srgbClr val="FFBE40"/>
                </a:solidFill>
              </a:rPr>
              <a:t> </a:t>
            </a:r>
            <a:r>
              <a:rPr sz="3700" spc="155" dirty="0">
                <a:solidFill>
                  <a:srgbClr val="FFBE40"/>
                </a:solidFill>
              </a:rPr>
              <a:t>INTERPRETAÇÃO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78" y="3038353"/>
            <a:ext cx="125419" cy="125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391" y="5080790"/>
            <a:ext cx="125419" cy="1254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18" y="6997809"/>
            <a:ext cx="125419" cy="1254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4668" y="2836945"/>
            <a:ext cx="6801484" cy="6475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4310">
              <a:lnSpc>
                <a:spcPct val="1157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Compilação: </a:t>
            </a:r>
            <a:r>
              <a:rPr sz="2800" spc="-25" dirty="0">
                <a:solidFill>
                  <a:srgbClr val="FFFFFF"/>
                </a:solidFill>
                <a:latin typeface="Roboto"/>
                <a:cs typeface="Roboto"/>
              </a:rPr>
              <a:t>Linguagens </a:t>
            </a:r>
            <a:r>
              <a:rPr sz="2800" spc="10" dirty="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sz="2800" spc="60" dirty="0">
                <a:solidFill>
                  <a:srgbClr val="FFFFFF"/>
                </a:solidFill>
                <a:latin typeface="Roboto"/>
                <a:cs typeface="Roboto"/>
              </a:rPr>
              <a:t>C </a:t>
            </a:r>
            <a:r>
              <a:rPr sz="2800" spc="25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800" spc="20" dirty="0">
                <a:solidFill>
                  <a:srgbClr val="FFFFFF"/>
                </a:solidFill>
                <a:latin typeface="Roboto"/>
                <a:cs typeface="Roboto"/>
              </a:rPr>
              <a:t>C++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 err="1">
                <a:solidFill>
                  <a:srgbClr val="FFFFFF"/>
                </a:solidFill>
                <a:latin typeface="Roboto"/>
                <a:cs typeface="Roboto"/>
              </a:rPr>
              <a:t>passam</a:t>
            </a:r>
            <a:r>
              <a:rPr lang="pt-BR"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 err="1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0" dirty="0" err="1">
                <a:solidFill>
                  <a:srgbClr val="FFFFFF"/>
                </a:solidFill>
                <a:latin typeface="Roboto"/>
                <a:cs typeface="Roboto"/>
              </a:rPr>
              <a:t>compilador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que</a:t>
            </a:r>
            <a:endParaRPr lang="pt-BR" sz="2800" dirty="0">
              <a:latin typeface="Roboto"/>
              <a:cs typeface="Roboto"/>
            </a:endParaRPr>
          </a:p>
          <a:p>
            <a:pPr marL="12700" marR="20955">
              <a:lnSpc>
                <a:spcPct val="115700"/>
              </a:lnSpc>
            </a:pPr>
            <a:r>
              <a:rPr lang="pt-BR" sz="2800" spc="-15" dirty="0">
                <a:solidFill>
                  <a:srgbClr val="FFFFFF"/>
                </a:solidFill>
                <a:latin typeface="Roboto"/>
                <a:cs typeface="Roboto"/>
              </a:rPr>
              <a:t>transforma </a:t>
            </a:r>
            <a:r>
              <a:rPr lang="pt-BR" sz="2800" spc="10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lang="pt-BR" sz="2800" spc="-50" dirty="0">
                <a:solidFill>
                  <a:srgbClr val="FFFFFF"/>
                </a:solidFill>
                <a:latin typeface="Roboto"/>
                <a:cs typeface="Roboto"/>
              </a:rPr>
              <a:t>código-fonte </a:t>
            </a:r>
            <a:r>
              <a:rPr lang="pt-BR" sz="2800" spc="20" dirty="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lang="pt-BR" sz="2800" spc="-5" dirty="0">
                <a:solidFill>
                  <a:srgbClr val="FFFFFF"/>
                </a:solidFill>
                <a:latin typeface="Roboto"/>
                <a:cs typeface="Roboto"/>
              </a:rPr>
              <a:t>código </a:t>
            </a:r>
            <a:r>
              <a:rPr lang="pt-BR"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lang="pt-BR" sz="2800" spc="-15" dirty="0">
                <a:solidFill>
                  <a:srgbClr val="FFFFFF"/>
                </a:solidFill>
                <a:latin typeface="Roboto"/>
                <a:cs typeface="Roboto"/>
              </a:rPr>
              <a:t>executável.</a:t>
            </a:r>
            <a:endParaRPr lang="pt-BR" sz="2800" dirty="0">
              <a:latin typeface="Roboto"/>
              <a:cs typeface="Roboto"/>
            </a:endParaRPr>
          </a:p>
          <a:p>
            <a:pPr marL="12700" marR="918844">
              <a:lnSpc>
                <a:spcPct val="115700"/>
              </a:lnSpc>
            </a:pPr>
            <a:r>
              <a:rPr sz="2800" spc="-20" dirty="0" err="1">
                <a:solidFill>
                  <a:srgbClr val="FFFFFF"/>
                </a:solidFill>
                <a:latin typeface="Roboto"/>
                <a:cs typeface="Roboto"/>
              </a:rPr>
              <a:t>Interpretação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:</a:t>
            </a:r>
            <a:r>
              <a:rPr lang="pt-BR" sz="28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5" dirty="0" err="1">
                <a:solidFill>
                  <a:srgbClr val="FFFFFF"/>
                </a:solidFill>
                <a:latin typeface="Roboto"/>
                <a:cs typeface="Roboto"/>
              </a:rPr>
              <a:t>Linguagens</a:t>
            </a:r>
            <a:r>
              <a:rPr lang="pt-BR" sz="2800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10" dirty="0" err="1">
                <a:solidFill>
                  <a:srgbClr val="FFFFFF"/>
                </a:solidFill>
                <a:latin typeface="Roboto"/>
                <a:cs typeface="Roboto"/>
              </a:rPr>
              <a:t>como</a:t>
            </a:r>
            <a:r>
              <a:rPr sz="280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Roboto"/>
                <a:cs typeface="Roboto"/>
              </a:rPr>
              <a:t>Python 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interpretadas </a:t>
            </a:r>
            <a:r>
              <a:rPr sz="2800" spc="-35" dirty="0" err="1">
                <a:solidFill>
                  <a:srgbClr val="FFFFFF"/>
                </a:solidFill>
                <a:latin typeface="Roboto"/>
                <a:cs typeface="Roboto"/>
              </a:rPr>
              <a:t>linha</a:t>
            </a:r>
            <a:r>
              <a:rPr sz="28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lang="pt-BR" sz="28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lang="pt-BR"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30" dirty="0" err="1">
                <a:solidFill>
                  <a:srgbClr val="FFFFFF"/>
                </a:solidFill>
                <a:latin typeface="Roboto"/>
                <a:cs typeface="Roboto"/>
              </a:rPr>
              <a:t>linha</a:t>
            </a:r>
            <a:r>
              <a:rPr sz="2800" spc="-30" dirty="0">
                <a:solidFill>
                  <a:srgbClr val="FFFFFF"/>
                </a:solidFill>
                <a:latin typeface="Roboto"/>
                <a:cs typeface="Roboto"/>
              </a:rPr>
              <a:t>,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 tornando </a:t>
            </a:r>
            <a:r>
              <a:rPr sz="2800" spc="1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processo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 mais</a:t>
            </a:r>
            <a:endParaRPr sz="2800" dirty="0">
              <a:latin typeface="Roboto"/>
              <a:cs typeface="Roboto"/>
            </a:endParaRPr>
          </a:p>
          <a:p>
            <a:pPr marL="12700" marR="5080">
              <a:lnSpc>
                <a:spcPct val="115700"/>
              </a:lnSpc>
            </a:pP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flexível,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mas geralmente</a:t>
            </a: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mais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lento. 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FFFFFF"/>
                </a:solidFill>
                <a:latin typeface="Roboto"/>
                <a:cs typeface="Roboto"/>
              </a:rPr>
              <a:t>Existem </a:t>
            </a: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também </a:t>
            </a:r>
            <a:r>
              <a:rPr sz="2800" spc="-25" dirty="0">
                <a:solidFill>
                  <a:srgbClr val="FFFFFF"/>
                </a:solidFill>
                <a:latin typeface="Roboto"/>
                <a:cs typeface="Roboto"/>
              </a:rPr>
              <a:t>linguagens híbridas, </a:t>
            </a:r>
            <a:r>
              <a:rPr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Java </a:t>
            </a:r>
            <a:r>
              <a:rPr sz="2800" spc="25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800" spc="20" dirty="0">
                <a:solidFill>
                  <a:srgbClr val="FFFFFF"/>
                </a:solidFill>
                <a:latin typeface="Roboto"/>
                <a:cs typeface="Roboto"/>
              </a:rPr>
              <a:t>C# 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que são compiladas </a:t>
            </a:r>
            <a:r>
              <a:rPr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primeira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etapa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endParaRPr sz="2800" dirty="0">
              <a:latin typeface="Roboto"/>
              <a:cs typeface="Roboto"/>
            </a:endParaRPr>
          </a:p>
          <a:p>
            <a:pPr marL="12700" marR="508000">
              <a:lnSpc>
                <a:spcPct val="115700"/>
              </a:lnSpc>
            </a:pP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bytecode, que </a:t>
            </a:r>
            <a:r>
              <a:rPr sz="2800" spc="25" dirty="0">
                <a:solidFill>
                  <a:srgbClr val="FFFFFF"/>
                </a:solidFill>
                <a:latin typeface="Roboto"/>
                <a:cs typeface="Roboto"/>
              </a:rPr>
              <a:t>é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então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interpretado </a:t>
            </a:r>
            <a:r>
              <a:rPr sz="2800" spc="-7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sz="28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sz="28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Roboto"/>
                <a:cs typeface="Roboto"/>
              </a:rPr>
              <a:t>virtual.</a:t>
            </a:r>
            <a:endParaRPr sz="2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2458" y="32729"/>
            <a:ext cx="9305540" cy="102542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693769"/>
            <a:ext cx="7551420" cy="11512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sz="3700" spc="150" dirty="0">
                <a:solidFill>
                  <a:srgbClr val="FFBE40"/>
                </a:solidFill>
              </a:rPr>
              <a:t>CARREGAMENTO</a:t>
            </a:r>
            <a:r>
              <a:rPr sz="3700" spc="200" dirty="0">
                <a:solidFill>
                  <a:srgbClr val="FFBE40"/>
                </a:solidFill>
              </a:rPr>
              <a:t> </a:t>
            </a:r>
            <a:r>
              <a:rPr sz="3700" spc="35" dirty="0">
                <a:solidFill>
                  <a:srgbClr val="FFBE40"/>
                </a:solidFill>
              </a:rPr>
              <a:t>DO</a:t>
            </a:r>
            <a:r>
              <a:rPr sz="3700" spc="204" dirty="0">
                <a:solidFill>
                  <a:srgbClr val="FFBE40"/>
                </a:solidFill>
              </a:rPr>
              <a:t> </a:t>
            </a:r>
            <a:r>
              <a:rPr sz="3700" spc="145" dirty="0">
                <a:solidFill>
                  <a:srgbClr val="FFBE40"/>
                </a:solidFill>
              </a:rPr>
              <a:t>PROGRAMA </a:t>
            </a:r>
            <a:r>
              <a:rPr sz="3700" spc="-905" dirty="0">
                <a:solidFill>
                  <a:srgbClr val="FFBE40"/>
                </a:solidFill>
              </a:rPr>
              <a:t> </a:t>
            </a:r>
            <a:r>
              <a:rPr sz="3700" spc="120" dirty="0">
                <a:solidFill>
                  <a:srgbClr val="FFBE40"/>
                </a:solidFill>
              </a:rPr>
              <a:t>NA</a:t>
            </a:r>
            <a:r>
              <a:rPr sz="3700" spc="215" dirty="0">
                <a:solidFill>
                  <a:srgbClr val="FFBE40"/>
                </a:solidFill>
              </a:rPr>
              <a:t> </a:t>
            </a:r>
            <a:r>
              <a:rPr sz="3700" spc="120" dirty="0">
                <a:solidFill>
                  <a:srgbClr val="FFBE40"/>
                </a:solidFill>
              </a:rPr>
              <a:t>MEMÓRIA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4655175"/>
            <a:ext cx="95907" cy="95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5523395"/>
            <a:ext cx="95907" cy="959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7259832"/>
            <a:ext cx="95907" cy="95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8562161"/>
            <a:ext cx="95907" cy="959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6946" y="2211593"/>
            <a:ext cx="7594600" cy="7440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27100">
              <a:lnSpc>
                <a:spcPct val="116300"/>
              </a:lnSpc>
              <a:spcBef>
                <a:spcPts val="95"/>
              </a:spcBef>
            </a:pPr>
            <a:r>
              <a:rPr sz="2450" spc="2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operacional carrega </a:t>
            </a:r>
            <a:r>
              <a:rPr sz="24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programa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na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memória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RAM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possa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Roboto"/>
                <a:cs typeface="Roboto"/>
              </a:rPr>
              <a:t>acessá-lo.</a:t>
            </a:r>
            <a:endParaRPr sz="2450">
              <a:latin typeface="Roboto"/>
              <a:cs typeface="Roboto"/>
            </a:endParaRPr>
          </a:p>
          <a:p>
            <a:pPr marL="12700" marR="92710">
              <a:lnSpc>
                <a:spcPct val="117000"/>
              </a:lnSpc>
              <a:spcBef>
                <a:spcPts val="655"/>
              </a:spcBef>
            </a:pPr>
            <a:r>
              <a:rPr sz="2350" spc="-20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geralmente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dividido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segmentos,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sz="2350" spc="-5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facilitam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Roboto"/>
                <a:cs typeface="Roboto"/>
              </a:rPr>
              <a:t>organização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segurança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dos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dados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instruções,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 são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eles:</a:t>
            </a:r>
            <a:endParaRPr sz="2350">
              <a:latin typeface="Roboto"/>
              <a:cs typeface="Roboto"/>
            </a:endParaRPr>
          </a:p>
          <a:p>
            <a:pPr marL="545465" marR="426084">
              <a:lnSpc>
                <a:spcPts val="3420"/>
              </a:lnSpc>
              <a:spcBef>
                <a:spcPts val="170"/>
              </a:spcBef>
            </a:pP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Segmento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Roboto"/>
                <a:cs typeface="Roboto"/>
              </a:rPr>
              <a:t>: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Contém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instruções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2450" spc="-5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que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executará.</a:t>
            </a:r>
            <a:endParaRPr sz="2450">
              <a:latin typeface="Roboto"/>
              <a:cs typeface="Roboto"/>
            </a:endParaRPr>
          </a:p>
          <a:p>
            <a:pPr marL="545465">
              <a:lnSpc>
                <a:spcPct val="100000"/>
              </a:lnSpc>
              <a:spcBef>
                <a:spcPts val="285"/>
              </a:spcBef>
            </a:pP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Segmento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Dados: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Armazena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globais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2450">
              <a:latin typeface="Roboto"/>
              <a:cs typeface="Roboto"/>
            </a:endParaRPr>
          </a:p>
          <a:p>
            <a:pPr marL="545465" marR="141605">
              <a:lnSpc>
                <a:spcPts val="3420"/>
              </a:lnSpc>
              <a:spcBef>
                <a:spcPts val="190"/>
              </a:spcBef>
            </a:pP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estáticas.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Essas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são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alocadas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quando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450" spc="-5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inicia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permanecem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memória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até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ele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termine.</a:t>
            </a:r>
            <a:endParaRPr sz="2450">
              <a:latin typeface="Roboto"/>
              <a:cs typeface="Roboto"/>
            </a:endParaRPr>
          </a:p>
          <a:p>
            <a:pPr marL="545465">
              <a:lnSpc>
                <a:spcPct val="100000"/>
              </a:lnSpc>
              <a:spcBef>
                <a:spcPts val="280"/>
              </a:spcBef>
            </a:pP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Segmento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Heap: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área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dinâmica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endParaRPr sz="2450">
              <a:latin typeface="Roboto"/>
              <a:cs typeface="Roboto"/>
            </a:endParaRPr>
          </a:p>
          <a:p>
            <a:pPr marL="545465" marR="32384">
              <a:lnSpc>
                <a:spcPts val="3420"/>
              </a:lnSpc>
              <a:spcBef>
                <a:spcPts val="95"/>
              </a:spcBef>
            </a:pP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memória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onde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requerem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alocação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durante </a:t>
            </a:r>
            <a:r>
              <a:rPr sz="24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tempo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execução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armazenadas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Segmento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Stack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(Pilha):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Usado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armazenar </a:t>
            </a:r>
            <a:r>
              <a:rPr sz="2450" spc="-5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locais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manter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controle</a:t>
            </a:r>
            <a:r>
              <a:rPr sz="24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Roboto"/>
                <a:cs typeface="Roboto"/>
              </a:rPr>
              <a:t>chamadas 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450" spc="-5" dirty="0">
                <a:solidFill>
                  <a:srgbClr val="FFFFFF"/>
                </a:solidFill>
                <a:latin typeface="Roboto"/>
                <a:cs typeface="Roboto"/>
              </a:rPr>
              <a:t> função.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6578" y="785818"/>
            <a:ext cx="10571420" cy="8715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7465695" cy="11512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sz="3700" spc="120" dirty="0">
                <a:solidFill>
                  <a:srgbClr val="FFBE40"/>
                </a:solidFill>
              </a:rPr>
              <a:t>EXECUÇÃO</a:t>
            </a:r>
            <a:r>
              <a:rPr sz="3700" spc="200" dirty="0">
                <a:solidFill>
                  <a:srgbClr val="FFBE40"/>
                </a:solidFill>
              </a:rPr>
              <a:t> </a:t>
            </a:r>
            <a:r>
              <a:rPr sz="3700" spc="35" dirty="0">
                <a:solidFill>
                  <a:srgbClr val="FFBE40"/>
                </a:solidFill>
              </a:rPr>
              <a:t>DO</a:t>
            </a:r>
            <a:r>
              <a:rPr sz="3700" spc="200" dirty="0">
                <a:solidFill>
                  <a:srgbClr val="FFBE40"/>
                </a:solidFill>
              </a:rPr>
              <a:t> </a:t>
            </a:r>
            <a:r>
              <a:rPr sz="3700" spc="145" dirty="0">
                <a:solidFill>
                  <a:srgbClr val="FFBE40"/>
                </a:solidFill>
              </a:rPr>
              <a:t>PROGRAMA</a:t>
            </a:r>
            <a:r>
              <a:rPr sz="3700" spc="200" dirty="0">
                <a:solidFill>
                  <a:srgbClr val="FFBE40"/>
                </a:solidFill>
              </a:rPr>
              <a:t> </a:t>
            </a:r>
            <a:r>
              <a:rPr sz="3700" spc="114" dirty="0">
                <a:solidFill>
                  <a:srgbClr val="FFBE40"/>
                </a:solidFill>
              </a:rPr>
              <a:t>PELA </a:t>
            </a:r>
            <a:r>
              <a:rPr sz="3700" spc="-910" dirty="0">
                <a:solidFill>
                  <a:srgbClr val="FFBE40"/>
                </a:solidFill>
              </a:rPr>
              <a:t> </a:t>
            </a:r>
            <a:r>
              <a:rPr sz="3700" spc="65" dirty="0">
                <a:solidFill>
                  <a:srgbClr val="FFBE40"/>
                </a:solidFill>
              </a:rPr>
              <a:t>CPU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2768795"/>
            <a:ext cx="7606030" cy="614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0275">
              <a:lnSpc>
                <a:spcPct val="117100"/>
              </a:lnSpc>
              <a:spcBef>
                <a:spcPts val="95"/>
              </a:spcBef>
            </a:pPr>
            <a:r>
              <a:rPr sz="3150" spc="60" dirty="0">
                <a:solidFill>
                  <a:srgbClr val="FFFFFF"/>
                </a:solidFill>
                <a:latin typeface="Roboto"/>
                <a:cs typeface="Roboto"/>
              </a:rPr>
              <a:t>É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realizado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um ciclo </a:t>
            </a:r>
            <a:r>
              <a:rPr sz="3150" spc="10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3150" spc="-105" dirty="0">
                <a:solidFill>
                  <a:srgbClr val="FFFFFF"/>
                </a:solidFill>
                <a:latin typeface="Roboto"/>
                <a:cs typeface="Roboto"/>
              </a:rPr>
              <a:t>busca- </a:t>
            </a:r>
            <a:r>
              <a:rPr sz="31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decodificação-execução.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10" dirty="0">
                <a:solidFill>
                  <a:srgbClr val="FFFFFF"/>
                </a:solidFill>
                <a:latin typeface="Roboto"/>
                <a:cs typeface="Roboto"/>
              </a:rPr>
              <a:t>Nele,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sz="3150" spc="-7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busca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instrução,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decodifica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seu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 significado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3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executa.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Roboto"/>
              <a:cs typeface="Roboto"/>
            </a:endParaRPr>
          </a:p>
          <a:p>
            <a:pPr marL="12700" marR="5080">
              <a:lnSpc>
                <a:spcPct val="115100"/>
              </a:lnSpc>
            </a:pPr>
            <a:r>
              <a:rPr sz="3150" spc="6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Unidade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Lógica </a:t>
            </a:r>
            <a:r>
              <a:rPr sz="3150" spc="15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Aritmética 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(ALU)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realiza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operações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 matemáticas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ou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 lógicas, </a:t>
            </a:r>
            <a:r>
              <a:rPr sz="3150" spc="-7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enquanto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Unidade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Controle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coordena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todas</a:t>
            </a:r>
            <a:r>
              <a:rPr sz="3150" spc="1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3150" spc="1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operações</a:t>
            </a:r>
            <a:r>
              <a:rPr sz="3150" spc="1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3150" spc="1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garantir</a:t>
            </a:r>
            <a:r>
              <a:rPr sz="3150" spc="1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cada</a:t>
            </a:r>
            <a:r>
              <a:rPr sz="3150" spc="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etapa</a:t>
            </a:r>
            <a:r>
              <a:rPr sz="3150" spc="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3150" spc="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processamento</a:t>
            </a:r>
            <a:r>
              <a:rPr sz="3150" spc="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aconteça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 ordem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correta.</a:t>
            </a:r>
            <a:endParaRPr sz="3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7556" y="0"/>
            <a:ext cx="998044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731875"/>
            <a:ext cx="7073900" cy="11512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sz="3700" spc="140" dirty="0">
                <a:solidFill>
                  <a:srgbClr val="FFBE40"/>
                </a:solidFill>
              </a:rPr>
              <a:t>ENCERRAMENTO</a:t>
            </a:r>
            <a:r>
              <a:rPr sz="3700" spc="190" dirty="0">
                <a:solidFill>
                  <a:srgbClr val="FFBE40"/>
                </a:solidFill>
              </a:rPr>
              <a:t> </a:t>
            </a:r>
            <a:r>
              <a:rPr sz="3700" spc="20" dirty="0">
                <a:solidFill>
                  <a:srgbClr val="FFBE40"/>
                </a:solidFill>
              </a:rPr>
              <a:t>E</a:t>
            </a:r>
            <a:r>
              <a:rPr sz="3700" spc="190" dirty="0">
                <a:solidFill>
                  <a:srgbClr val="FFBE40"/>
                </a:solidFill>
              </a:rPr>
              <a:t> </a:t>
            </a:r>
            <a:r>
              <a:rPr sz="3700" spc="130" dirty="0">
                <a:solidFill>
                  <a:srgbClr val="FFBE40"/>
                </a:solidFill>
              </a:rPr>
              <a:t>LIBERAÇÃO </a:t>
            </a:r>
            <a:r>
              <a:rPr sz="3700" spc="-905" dirty="0">
                <a:solidFill>
                  <a:srgbClr val="FFBE40"/>
                </a:solidFill>
              </a:rPr>
              <a:t> </a:t>
            </a:r>
            <a:r>
              <a:rPr sz="3700" spc="45" dirty="0">
                <a:solidFill>
                  <a:srgbClr val="FFBE40"/>
                </a:solidFill>
              </a:rPr>
              <a:t>DE</a:t>
            </a:r>
            <a:r>
              <a:rPr sz="3700" spc="215" dirty="0">
                <a:solidFill>
                  <a:srgbClr val="FFBE40"/>
                </a:solidFill>
              </a:rPr>
              <a:t> </a:t>
            </a:r>
            <a:r>
              <a:rPr sz="3700" spc="90" dirty="0">
                <a:solidFill>
                  <a:srgbClr val="FFBE40"/>
                </a:solidFill>
              </a:rPr>
              <a:t>RECURSOS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2206515"/>
            <a:ext cx="7550784" cy="7301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230">
              <a:lnSpc>
                <a:spcPct val="116500"/>
              </a:lnSpc>
              <a:spcBef>
                <a:spcPts val="95"/>
              </a:spcBef>
            </a:pP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Após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término,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sistema operacional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libera </a:t>
            </a:r>
            <a:r>
              <a:rPr sz="2950" spc="-7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memória, 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fecha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arquivos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remove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95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programa da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lista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processos. </a:t>
            </a:r>
            <a:r>
              <a:rPr sz="2950" spc="7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recebe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instrução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término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que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indica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ao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processo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chegou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ao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fim,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desencadeando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processo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dos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alocados.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5080">
              <a:lnSpc>
                <a:spcPct val="114399"/>
              </a:lnSpc>
            </a:pP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Toda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alocada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ao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programa,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Roboto"/>
                <a:cs typeface="Roboto"/>
              </a:rPr>
              <a:t>tanto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RAM </a:t>
            </a:r>
            <a:r>
              <a:rPr sz="2950" spc="-35" dirty="0">
                <a:solidFill>
                  <a:srgbClr val="FFFFFF"/>
                </a:solidFill>
                <a:latin typeface="Roboto"/>
                <a:cs typeface="Roboto"/>
              </a:rPr>
              <a:t>quanto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cache,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liberada </a:t>
            </a:r>
            <a:r>
              <a:rPr sz="2950" spc="-7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uso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programas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processos,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assim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sz="2950" spc="-35" dirty="0">
                <a:solidFill>
                  <a:srgbClr val="FFFFFF"/>
                </a:solidFill>
                <a:latin typeface="Roboto"/>
                <a:cs typeface="Roboto"/>
              </a:rPr>
              <a:t>arquivos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conexões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 fechados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os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do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são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liberados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processos.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946" y="1012862"/>
            <a:ext cx="29025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FFBE40"/>
                </a:solidFill>
              </a:rPr>
              <a:t>C</a:t>
            </a:r>
            <a:r>
              <a:rPr sz="3700" spc="114" dirty="0">
                <a:solidFill>
                  <a:srgbClr val="FFBE40"/>
                </a:solidFill>
              </a:rPr>
              <a:t>O</a:t>
            </a:r>
            <a:r>
              <a:rPr sz="3700" spc="110" dirty="0">
                <a:solidFill>
                  <a:srgbClr val="FFBE40"/>
                </a:solidFill>
              </a:rPr>
              <a:t>N</a:t>
            </a:r>
            <a:r>
              <a:rPr sz="3700" spc="175" dirty="0">
                <a:solidFill>
                  <a:srgbClr val="FFBE40"/>
                </a:solidFill>
              </a:rPr>
              <a:t>C</a:t>
            </a:r>
            <a:r>
              <a:rPr sz="3700" spc="55" dirty="0">
                <a:solidFill>
                  <a:srgbClr val="FFBE40"/>
                </a:solidFill>
              </a:rPr>
              <a:t>L</a:t>
            </a:r>
            <a:r>
              <a:rPr sz="3700" dirty="0">
                <a:solidFill>
                  <a:srgbClr val="FFBE40"/>
                </a:solidFill>
              </a:rPr>
              <a:t>U</a:t>
            </a:r>
            <a:r>
              <a:rPr sz="3700" spc="95" dirty="0">
                <a:solidFill>
                  <a:srgbClr val="FFBE40"/>
                </a:solidFill>
              </a:rPr>
              <a:t>S</a:t>
            </a:r>
            <a:r>
              <a:rPr sz="3700" spc="245" dirty="0">
                <a:solidFill>
                  <a:srgbClr val="FFBE40"/>
                </a:solidFill>
              </a:rPr>
              <a:t>Ã</a:t>
            </a:r>
            <a:r>
              <a:rPr sz="3700" spc="5" dirty="0">
                <a:solidFill>
                  <a:srgbClr val="FFBE40"/>
                </a:solidFill>
              </a:rPr>
              <a:t>O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336946" y="2838277"/>
            <a:ext cx="17365980" cy="421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08760">
              <a:lnSpc>
                <a:spcPct val="116500"/>
              </a:lnSpc>
              <a:spcBef>
                <a:spcPts val="95"/>
              </a:spcBef>
            </a:pPr>
            <a:r>
              <a:rPr sz="2950" spc="7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envolve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várias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etapas,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desde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compilação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ou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interpretação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até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2950" spc="-7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execução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recursos,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contando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com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coordenação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da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CPU,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transformar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ações.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</a:pP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CPU,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memória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trabalham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Roboto"/>
                <a:cs typeface="Roboto"/>
              </a:rPr>
              <a:t>juntos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garantir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eficiência,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segurança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95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multitarefa,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permitindo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Roboto"/>
                <a:cs typeface="Roboto"/>
              </a:rPr>
              <a:t>vários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programas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 operem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simultaneamente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sem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interferências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sz="295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compreender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Roboto"/>
                <a:cs typeface="Roboto"/>
              </a:rPr>
              <a:t>esse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processo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Roboto"/>
                <a:cs typeface="Roboto"/>
              </a:rPr>
              <a:t>ajuda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otimizar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 o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Roboto"/>
                <a:cs typeface="Roboto"/>
              </a:rPr>
              <a:t>desenvolvimento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de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dirty="0">
                <a:solidFill>
                  <a:srgbClr val="FFFFFF"/>
                </a:solidFill>
                <a:latin typeface="Roboto"/>
                <a:cs typeface="Roboto"/>
              </a:rPr>
              <a:t>software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identificar</a:t>
            </a:r>
            <a:r>
              <a:rPr sz="295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Roboto"/>
                <a:cs typeface="Roboto"/>
              </a:rPr>
              <a:t>problemas</a:t>
            </a:r>
            <a:r>
              <a:rPr sz="2950" spc="10" dirty="0">
                <a:solidFill>
                  <a:srgbClr val="FFFFFF"/>
                </a:solidFill>
                <a:latin typeface="Roboto"/>
                <a:cs typeface="Roboto"/>
              </a:rPr>
              <a:t> de </a:t>
            </a:r>
            <a:r>
              <a:rPr sz="2950" spc="-7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Roboto"/>
                <a:cs typeface="Roboto"/>
              </a:rPr>
              <a:t>desempenho.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691</Words>
  <Application>Microsoft Office PowerPoint</Application>
  <PresentationFormat>Personalizar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</vt:lpstr>
      <vt:lpstr>Office Theme</vt:lpstr>
      <vt:lpstr>Como um programa é  executado internamente  no computador?</vt:lpstr>
      <vt:lpstr>O processo de  execução de um programa  pelo  computador</vt:lpstr>
      <vt:lpstr>O CICLO DE VIDA DE UM PROGRAMA</vt:lpstr>
      <vt:lpstr>CRIAÇÃO DO CÓDIGO </vt:lpstr>
      <vt:lpstr>COMPILAÇÃO E INTERPRETAÇÃO</vt:lpstr>
      <vt:lpstr>CARREGAMENTO DO PROGRAMA  NA MEMÓRIA</vt:lpstr>
      <vt:lpstr>EXECUÇÃO DO PROGRAMA PELA  CPU</vt:lpstr>
      <vt:lpstr>ENCERRAMENTO E LIBERAÇÃO  DE RECURSOS</vt:lpstr>
      <vt:lpstr>CONCLUSÃO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ciclo de vida de um programa</dc:title>
  <dc:creator>João Vitor</dc:creator>
  <cp:keywords>DAGWMGMEw6c,BAFoRABQyPs</cp:keywords>
  <cp:lastModifiedBy>João Vitor Cordeiro Lopes</cp:lastModifiedBy>
  <cp:revision>1</cp:revision>
  <dcterms:created xsi:type="dcterms:W3CDTF">2024-11-11T20:14:36Z</dcterms:created>
  <dcterms:modified xsi:type="dcterms:W3CDTF">2024-11-12T15:55:16Z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2024-11-11T00:00:00Z</vt:filetime>
  </property>
</Properties>
</file>